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handoutMasters/handoutMaster1.xml" ContentType="application/vnd.openxmlformats-officedocument.presentationml.handout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80" r:id="rId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66"/>
    <a:srgbClr val="FFFF99"/>
    <a:srgbClr val="996600"/>
    <a:srgbClr val="666633"/>
    <a:srgbClr val="CC9900"/>
    <a:srgbClr val="996633"/>
    <a:srgbClr val="FF9966"/>
    <a:srgbClr val="FF00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84" autoAdjust="0"/>
    <p:restoredTop sz="94532" autoAdjust="0"/>
  </p:normalViewPr>
  <p:slideViewPr>
    <p:cSldViewPr>
      <p:cViewPr>
        <p:scale>
          <a:sx n="90" d="100"/>
          <a:sy n="90" d="100"/>
        </p:scale>
        <p:origin x="-558" y="-4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12" Type="http://schemas.openxmlformats.org/officeDocument/2006/relationships/customXml" Target="../customXml/item4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handoutMaster" Target="handoutMasters/handoutMaster1.xml"/><Relationship Id="rId9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" pitchFamily="1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211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 pitchFamily="1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211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" pitchFamily="1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211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 pitchFamily="1" charset="0"/>
              </a:defRPr>
            </a:lvl1pPr>
          </a:lstStyle>
          <a:p>
            <a:pPr>
              <a:defRPr/>
            </a:pPr>
            <a:fld id="{4A9DC137-BFB7-4DE3-804A-0CEB3207F1F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93889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" pitchFamily="1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232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 pitchFamily="1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232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2232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" pitchFamily="1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232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 pitchFamily="1" charset="0"/>
              </a:defRPr>
            </a:lvl1pPr>
          </a:lstStyle>
          <a:p>
            <a:pPr>
              <a:defRPr/>
            </a:pPr>
            <a:fld id="{54445F55-FC60-40F3-8F8B-A9555490182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070405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>
              <a:ea typeface="ＭＳ Ｐゴシック" pitchFamily="34" charset="-128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</a:pPr>
            <a:fld id="{0AA37586-5DCD-4BFC-A118-EF99FC22004A}" type="slidenum">
              <a:rPr lang="en-US" altLang="en-US" smtClean="0">
                <a:latin typeface="Arial" pitchFamily="34" charset="0"/>
              </a:rPr>
              <a:pPr>
                <a:spcBef>
                  <a:spcPct val="0"/>
                </a:spcBef>
              </a:pPr>
              <a:t>1</a:t>
            </a:fld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732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283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7540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3622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2362200"/>
            <a:ext cx="3810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057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777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996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3912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12785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74026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751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67500" y="609600"/>
            <a:ext cx="2095500" cy="5715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609600"/>
            <a:ext cx="6134100" cy="5715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235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1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solidFill>
            <a:srgbClr val="0000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defRPr/>
            </a:pPr>
            <a:endParaRPr lang="en-US" altLang="en-US" smtClean="0">
              <a:latin typeface="Arial Narrow Bold" pitchFamily="1" charset="0"/>
            </a:endParaRPr>
          </a:p>
        </p:txBody>
      </p:sp>
      <p:sp>
        <p:nvSpPr>
          <p:cNvPr id="1027" name="Rectangle 12"/>
          <p:cNvSpPr>
            <a:spLocks noChangeArrowheads="1"/>
          </p:cNvSpPr>
          <p:nvPr/>
        </p:nvSpPr>
        <p:spPr bwMode="auto">
          <a:xfrm>
            <a:off x="304800" y="381000"/>
            <a:ext cx="8534400" cy="6172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smtClean="0"/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609600"/>
            <a:ext cx="83820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Title of Presentation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2362200"/>
            <a:ext cx="7772400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Name of Meeting/Conference</a:t>
            </a:r>
          </a:p>
          <a:p>
            <a:pPr lvl="0"/>
            <a:r>
              <a:rPr lang="en-US" altLang="en-US" smtClean="0"/>
              <a:t>Location of Meeting</a:t>
            </a:r>
          </a:p>
          <a:p>
            <a:pPr lvl="0"/>
            <a:endParaRPr lang="en-US" altLang="en-US" smtClean="0"/>
          </a:p>
          <a:p>
            <a:pPr lvl="0"/>
            <a:r>
              <a:rPr lang="en-US" altLang="en-US" smtClean="0"/>
              <a:t>Date of Presentation</a:t>
            </a:r>
          </a:p>
          <a:p>
            <a:pPr lvl="0"/>
            <a:endParaRPr lang="en-US" altLang="en-US" smtClean="0"/>
          </a:p>
          <a:p>
            <a:pPr lvl="0"/>
            <a:r>
              <a:rPr lang="en-US" altLang="en-US" smtClean="0"/>
              <a:t>Name of Presenter</a:t>
            </a:r>
          </a:p>
          <a:p>
            <a:pPr lvl="0"/>
            <a:r>
              <a:rPr lang="en-US" altLang="en-US" smtClean="0"/>
              <a:t>Office</a:t>
            </a:r>
          </a:p>
          <a:p>
            <a:pPr lvl="0"/>
            <a:r>
              <a:rPr lang="en-US" altLang="en-US" smtClean="0"/>
              <a:t>Division</a:t>
            </a:r>
          </a:p>
          <a:p>
            <a:pPr lvl="0"/>
            <a:r>
              <a:rPr lang="en-US" altLang="en-US" smtClean="0"/>
              <a:t>name@energy.state.ca.us / 916-654-XXXX</a:t>
            </a:r>
          </a:p>
        </p:txBody>
      </p:sp>
      <p:sp>
        <p:nvSpPr>
          <p:cNvPr id="1031" name="Text Box 15"/>
          <p:cNvSpPr txBox="1">
            <a:spLocks noChangeArrowheads="1"/>
          </p:cNvSpPr>
          <p:nvPr/>
        </p:nvSpPr>
        <p:spPr bwMode="auto">
          <a:xfrm>
            <a:off x="228600" y="76200"/>
            <a:ext cx="4800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en-US" sz="1600" smtClean="0">
                <a:solidFill>
                  <a:schemeClr val="bg1"/>
                </a:solidFill>
                <a:latin typeface="Arial Narrow Bold Italic" pitchFamily="1" charset="0"/>
              </a:rPr>
              <a:t>California Energy Commission</a:t>
            </a:r>
            <a:endParaRPr lang="en-US" altLang="en-US" smtClean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Narrow" pitchFamily="1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Narrow" pitchFamily="1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Narrow" pitchFamily="1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Narrow" pitchFamily="1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Narrow" pitchFamily="1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Narrow" pitchFamily="1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Narrow" pitchFamily="1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Narrow" pitchFamily="1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buSzPct val="75000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75000"/>
        <a:buFont typeface="Wingdings" pitchFamily="2" charset="2"/>
        <a:buChar char="o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75000"/>
        <a:buFont typeface="Wingdings" pitchFamily="2" charset="2"/>
        <a:buChar char="u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1" y="896679"/>
            <a:ext cx="8458199" cy="5452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685800" y="591879"/>
            <a:ext cx="7467600" cy="609600"/>
          </a:xfrm>
        </p:spPr>
        <p:txBody>
          <a:bodyPr/>
          <a:lstStyle/>
          <a:p>
            <a:pPr algn="ctr" eaLnBrk="1" hangingPunct="1"/>
            <a:r>
              <a:rPr lang="en-US" altLang="en-US" dirty="0" smtClean="0">
                <a:solidFill>
                  <a:srgbClr val="002060"/>
                </a:solidFill>
                <a:latin typeface="Calibri" pitchFamily="34" charset="0"/>
                <a:ea typeface="ＭＳ Ｐゴシック" pitchFamily="34" charset="-128"/>
              </a:rPr>
              <a:t>2030 EE Savings Goal</a:t>
            </a:r>
            <a:r>
              <a:rPr lang="en-US" altLang="en-US" sz="3400" dirty="0" smtClean="0">
                <a:solidFill>
                  <a:srgbClr val="002060"/>
                </a:solidFill>
                <a:latin typeface="Calibri" pitchFamily="34" charset="0"/>
                <a:ea typeface="ＭＳ Ｐゴシック" pitchFamily="34" charset="-128"/>
              </a:rPr>
              <a:t/>
            </a:r>
            <a:br>
              <a:rPr lang="en-US" altLang="en-US" sz="3400" dirty="0" smtClean="0">
                <a:solidFill>
                  <a:srgbClr val="002060"/>
                </a:solidFill>
                <a:latin typeface="Calibri" pitchFamily="34" charset="0"/>
                <a:ea typeface="ＭＳ Ｐゴシック" pitchFamily="34" charset="-128"/>
              </a:rPr>
            </a:br>
            <a:endParaRPr lang="en-US" altLang="en-US" sz="3400" dirty="0" smtClean="0">
              <a:solidFill>
                <a:srgbClr val="00206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3076" name="TextBox 6"/>
          <p:cNvSpPr txBox="1">
            <a:spLocks noChangeArrowheads="1"/>
          </p:cNvSpPr>
          <p:nvPr/>
        </p:nvSpPr>
        <p:spPr bwMode="auto">
          <a:xfrm>
            <a:off x="457200" y="6226141"/>
            <a:ext cx="51816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000" dirty="0">
                <a:latin typeface="Arial" pitchFamily="34" charset="0"/>
              </a:rPr>
              <a:t>Source: </a:t>
            </a:r>
            <a:r>
              <a:rPr lang="en-US" altLang="en-US" sz="1000" dirty="0" smtClean="0">
                <a:latin typeface="Arial" pitchFamily="34" charset="0"/>
              </a:rPr>
              <a:t>CEC, Existing Buildings Energy Efficiency Action Plan, Draft March 6, 2015</a:t>
            </a:r>
            <a:endParaRPr lang="en-US" altLang="en-US" sz="1000" dirty="0">
              <a:latin typeface="Arial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1641" y="439479"/>
            <a:ext cx="1038225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15-IEPR-05</Docket_x0020_Number>
    <TaxCatchAll xmlns="8eef3743-c7b3-4cbe-8837-b6e805be353c">
      <Value>8</Value>
      <Value>75</Value>
      <Value>6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2015-07-06 Workshop</TermName>
          <TermId xmlns="http://schemas.microsoft.com/office/infopath/2007/PartnerControls">18e2094c-cafc-4057-ba64-7d98ceb0117d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Z5JXHV6S7NA6-3-73097</_dlc_DocId>
    <_dlc_DocIdUrl xmlns="8eef3743-c7b3-4cbe-8837-b6e805be353c">
      <Url>http://efilingspinternal/_layouts/DocIdRedir.aspx?ID=Z5JXHV6S7NA6-3-73097</Url>
      <Description>Z5JXHV6S7NA6-3-73097</Description>
    </_dlc_DocIdUrl>
  </documentManagement>
</p:properties>
</file>

<file path=customXml/itemProps1.xml><?xml version="1.0" encoding="utf-8"?>
<ds:datastoreItem xmlns:ds="http://schemas.openxmlformats.org/officeDocument/2006/customXml" ds:itemID="{9E24E6AA-8953-4963-B32D-6B6427FA1D46}"/>
</file>

<file path=customXml/itemProps2.xml><?xml version="1.0" encoding="utf-8"?>
<ds:datastoreItem xmlns:ds="http://schemas.openxmlformats.org/officeDocument/2006/customXml" ds:itemID="{1A5E1661-B572-45D9-ABFB-42400DB4E795}"/>
</file>

<file path=customXml/itemProps3.xml><?xml version="1.0" encoding="utf-8"?>
<ds:datastoreItem xmlns:ds="http://schemas.openxmlformats.org/officeDocument/2006/customXml" ds:itemID="{E6A5CAB1-32C8-4FA3-B73F-4BCCD992B187}"/>
</file>

<file path=customXml/itemProps4.xml><?xml version="1.0" encoding="utf-8"?>
<ds:datastoreItem xmlns:ds="http://schemas.openxmlformats.org/officeDocument/2006/customXml" ds:itemID="{636730BF-7CB7-4CE5-BF5A-5B7A9CC00CA9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950</TotalTime>
  <Words>21</Words>
  <Application>Microsoft Office PowerPoint</Application>
  <PresentationFormat>On-screen Show (4:3)</PresentationFormat>
  <Paragraphs>3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2030 EE Savings Goal </vt:lpstr>
    </vt:vector>
  </TitlesOfParts>
  <Company>CA Energy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2030 EE Savings Goal</dc:title>
  <dc:creator>State of California</dc:creator>
  <cp:lastModifiedBy>Saxton, Patrick@Energy</cp:lastModifiedBy>
  <cp:revision>68</cp:revision>
  <dcterms:created xsi:type="dcterms:W3CDTF">2004-07-14T17:12:36Z</dcterms:created>
  <dcterms:modified xsi:type="dcterms:W3CDTF">2015-07-06T16:46:18Z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9eeed41d-ca8d-4dd5-89db-c40a5f4c19b9</vt:lpwstr>
  </property>
  <property fmtid="{D5CDD505-2E9C-101B-9397-08002B2CF9AE}" pid="4" name="Subject_x0020_Areas">
    <vt:lpwstr>75;#IEPR 2015-07-06 Workshop|18e2094c-cafc-4057-ba64-7d98ceb0117d;#61;#IEPR Presentation|51277923-a549-4352-9cc5-bcce892adf24</vt:lpwstr>
  </property>
  <property fmtid="{D5CDD505-2E9C-101B-9397-08002B2CF9AE}" pid="5" name="_CopySource">
    <vt:lpwstr>http://efilingspinternal/PendingDocuments/15-IEPR-05/20150707T073520_2030_EE_Savings_Goal.pptx</vt:lpwstr>
  </property>
  <property fmtid="{D5CDD505-2E9C-101B-9397-08002B2CF9AE}" pid="6" name="Subject Areas">
    <vt:lpwstr>75;#IEPR 2015-07-06 Workshop|18e2094c-cafc-4057-ba64-7d98ceb0117d;#61;#IEPR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612500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